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699CCD5-44BA-4AC3-B2D7-ACE4B3CFD3DF}" type="datetimeFigureOut">
              <a:rPr lang="ar-IQ" smtClean="0"/>
              <a:t>26/06/1439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B97E515-C666-4703-83E5-57933426D2C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99CCD5-44BA-4AC3-B2D7-ACE4B3CFD3DF}" type="datetimeFigureOut">
              <a:rPr lang="ar-IQ" smtClean="0"/>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99CCD5-44BA-4AC3-B2D7-ACE4B3CFD3DF}" type="datetimeFigureOut">
              <a:rPr lang="ar-IQ" smtClean="0"/>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99CCD5-44BA-4AC3-B2D7-ACE4B3CFD3DF}" type="datetimeFigureOut">
              <a:rPr lang="ar-IQ" smtClean="0"/>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99CCD5-44BA-4AC3-B2D7-ACE4B3CFD3DF}" type="datetimeFigureOut">
              <a:rPr lang="ar-IQ" smtClean="0"/>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97E515-C666-4703-83E5-57933426D2C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99CCD5-44BA-4AC3-B2D7-ACE4B3CFD3DF}" type="datetimeFigureOut">
              <a:rPr lang="ar-IQ" smtClean="0"/>
              <a:t>26/06/1439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99CCD5-44BA-4AC3-B2D7-ACE4B3CFD3DF}" type="datetimeFigureOut">
              <a:rPr lang="ar-IQ" smtClean="0"/>
              <a:t>26/06/1439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99CCD5-44BA-4AC3-B2D7-ACE4B3CFD3DF}" type="datetimeFigureOut">
              <a:rPr lang="ar-IQ" smtClean="0"/>
              <a:t>26/06/1439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9CCD5-44BA-4AC3-B2D7-ACE4B3CFD3DF}" type="datetimeFigureOut">
              <a:rPr lang="ar-IQ" smtClean="0"/>
              <a:t>26/06/1439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99CCD5-44BA-4AC3-B2D7-ACE4B3CFD3DF}" type="datetimeFigureOut">
              <a:rPr lang="ar-IQ" smtClean="0"/>
              <a:t>26/06/1439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97E515-C666-4703-83E5-57933426D2C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99CCD5-44BA-4AC3-B2D7-ACE4B3CFD3DF}" type="datetimeFigureOut">
              <a:rPr lang="ar-IQ" smtClean="0"/>
              <a:t>26/06/1439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B97E515-C666-4703-83E5-57933426D2C5}"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99CCD5-44BA-4AC3-B2D7-ACE4B3CFD3DF}" type="datetimeFigureOut">
              <a:rPr lang="ar-IQ" smtClean="0"/>
              <a:t>26/06/1439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97E515-C666-4703-83E5-57933426D2C5}"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Lord of The Flies</a:t>
            </a:r>
            <a:endParaRPr lang="ar-IQ" dirty="0"/>
          </a:p>
        </p:txBody>
      </p:sp>
      <p:sp>
        <p:nvSpPr>
          <p:cNvPr id="3" name="Subtitle 2"/>
          <p:cNvSpPr>
            <a:spLocks noGrp="1"/>
          </p:cNvSpPr>
          <p:nvPr>
            <p:ph type="subTitle" idx="1"/>
          </p:nvPr>
        </p:nvSpPr>
        <p:spPr/>
        <p:txBody>
          <a:bodyPr/>
          <a:lstStyle/>
          <a:p>
            <a:r>
              <a:rPr lang="en-US" dirty="0" smtClean="0"/>
              <a:t>Psychological Interpretation</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429684" cy="5262979"/>
          </a:xfrm>
          <a:prstGeom prst="rect">
            <a:avLst/>
          </a:prstGeom>
        </p:spPr>
        <p:txBody>
          <a:bodyPr wrap="square">
            <a:spAutoFit/>
          </a:bodyPr>
          <a:lstStyle/>
          <a:p>
            <a:pPr algn="just" rtl="0"/>
            <a:r>
              <a:rPr lang="en-US" sz="2400" dirty="0"/>
              <a:t>Sigmund Freud, theorized the structural model of the human psyche in three parts: the id, the </a:t>
            </a:r>
            <a:r>
              <a:rPr lang="en-US" sz="2400" dirty="0" smtClean="0"/>
              <a:t>ego and </a:t>
            </a:r>
            <a:r>
              <a:rPr lang="en-US" sz="2400" dirty="0"/>
              <a:t>the superego. The </a:t>
            </a:r>
            <a:r>
              <a:rPr lang="en-US" sz="2400" dirty="0" smtClean="0"/>
              <a:t>id is </a:t>
            </a:r>
            <a:r>
              <a:rPr lang="en-US" sz="2400" dirty="0"/>
              <a:t>the </a:t>
            </a:r>
            <a:r>
              <a:rPr lang="en-US" sz="2400" dirty="0" smtClean="0"/>
              <a:t>psyches basis composed </a:t>
            </a:r>
            <a:r>
              <a:rPr lang="en-US" sz="2400" dirty="0"/>
              <a:t>of naturalistic urges that are the </a:t>
            </a:r>
            <a:r>
              <a:rPr lang="en-US" sz="2400" dirty="0" err="1"/>
              <a:t>effectsof</a:t>
            </a:r>
            <a:r>
              <a:rPr lang="en-US" sz="2400" dirty="0"/>
              <a:t> </a:t>
            </a:r>
            <a:r>
              <a:rPr lang="en-US" sz="2400" dirty="0" smtClean="0"/>
              <a:t>the </a:t>
            </a:r>
            <a:r>
              <a:rPr lang="en-US" sz="2400" dirty="0" err="1" smtClean="0"/>
              <a:t>id‟s</a:t>
            </a:r>
            <a:r>
              <a:rPr lang="en-US" sz="2400" dirty="0" smtClean="0"/>
              <a:t> </a:t>
            </a:r>
            <a:r>
              <a:rPr lang="en-US" sz="2400" dirty="0"/>
              <a:t>„pleasure principle</a:t>
            </a:r>
            <a:r>
              <a:rPr lang="en-US" sz="2400" dirty="0" smtClean="0"/>
              <a:t>‟ </a:t>
            </a:r>
            <a:r>
              <a:rPr lang="en-US" sz="2400" dirty="0"/>
              <a:t>the </a:t>
            </a:r>
            <a:r>
              <a:rPr lang="en-US" sz="2400" dirty="0" smtClean="0"/>
              <a:t>ego is </a:t>
            </a:r>
            <a:r>
              <a:rPr lang="en-US" sz="2400" dirty="0"/>
              <a:t>ruled by the „reality principle‟</a:t>
            </a:r>
          </a:p>
          <a:p>
            <a:pPr algn="just" rtl="0"/>
            <a:r>
              <a:rPr lang="en-US" sz="2400" dirty="0"/>
              <a:t>and intends to satisfy </a:t>
            </a:r>
            <a:r>
              <a:rPr lang="en-US" sz="2400" dirty="0" err="1"/>
              <a:t>thecravings</a:t>
            </a:r>
            <a:r>
              <a:rPr lang="en-US" sz="2400" dirty="0"/>
              <a:t> of the id by means of socially-acceptable methods, determined by the strict </a:t>
            </a:r>
            <a:r>
              <a:rPr lang="en-US" sz="2400" dirty="0" err="1" smtClean="0"/>
              <a:t>behavioural</a:t>
            </a:r>
            <a:r>
              <a:rPr lang="en-US" sz="2400" dirty="0" smtClean="0"/>
              <a:t> and </a:t>
            </a:r>
            <a:r>
              <a:rPr lang="en-US" sz="2400" dirty="0"/>
              <a:t>moral codes set by guardians and society contained within the superego. Many authors </a:t>
            </a:r>
            <a:r>
              <a:rPr lang="en-US" sz="2400" dirty="0" err="1"/>
              <a:t>haveadopted</a:t>
            </a:r>
            <a:r>
              <a:rPr lang="en-US" sz="2400" dirty="0"/>
              <a:t> this psychological theory into their work through their characters; in</a:t>
            </a:r>
          </a:p>
          <a:p>
            <a:pPr algn="just" rtl="0"/>
            <a:r>
              <a:rPr lang="en-US" sz="2400" i="1" dirty="0"/>
              <a:t>Lord of the </a:t>
            </a:r>
            <a:r>
              <a:rPr lang="en-US" sz="2400" i="1" dirty="0" smtClean="0"/>
              <a:t>Flies </a:t>
            </a:r>
            <a:r>
              <a:rPr lang="en-US" sz="2400" dirty="0" smtClean="0"/>
              <a:t>William </a:t>
            </a:r>
            <a:r>
              <a:rPr lang="en-US" sz="2400" dirty="0"/>
              <a:t>Golding uses Jack, Piggy, and Simon to</a:t>
            </a:r>
          </a:p>
          <a:p>
            <a:pPr algn="just" rtl="0"/>
            <a:r>
              <a:rPr lang="en-US" sz="2400" dirty="0"/>
              <a:t>suggest the </a:t>
            </a:r>
            <a:r>
              <a:rPr lang="en-US" sz="2400" dirty="0" err="1" smtClean="0"/>
              <a:t>novel‟s</a:t>
            </a:r>
            <a:r>
              <a:rPr lang="en-US" sz="2400" dirty="0" smtClean="0"/>
              <a:t> plausible </a:t>
            </a:r>
            <a:r>
              <a:rPr lang="en-US" sz="2400" dirty="0"/>
              <a:t>connection to </a:t>
            </a:r>
            <a:r>
              <a:rPr lang="en-US" sz="2400" dirty="0" err="1"/>
              <a:t>thesubconscious</a:t>
            </a:r>
            <a:r>
              <a:rPr lang="en-US" sz="2400" dirty="0"/>
              <a:t> triad.</a:t>
            </a:r>
          </a:p>
          <a:p>
            <a:pPr algn="just" rtl="0"/>
            <a:r>
              <a:rPr lang="en-US" sz="2400" i="1" dirty="0"/>
              <a:t> Lord of the </a:t>
            </a:r>
            <a:r>
              <a:rPr lang="en-US" sz="2400" i="1" dirty="0" smtClean="0"/>
              <a:t>Flies </a:t>
            </a:r>
            <a:r>
              <a:rPr lang="en-US" sz="2400" dirty="0" smtClean="0"/>
              <a:t>can </a:t>
            </a:r>
            <a:r>
              <a:rPr lang="en-US" sz="2400" dirty="0"/>
              <a:t>be interpreted as a psychological allegory to </a:t>
            </a:r>
            <a:r>
              <a:rPr lang="en-US" sz="2400" dirty="0" err="1"/>
              <a:t>representthe</a:t>
            </a:r>
            <a:r>
              <a:rPr lang="en-US" sz="2400" dirty="0"/>
              <a:t> Freudian aspects of the human psychic apparatus: the id, the ego, and the superego.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Lord of the Flies : Political Interpretation</a:t>
            </a:r>
            <a:endParaRPr lang="ar-IQ" dirty="0"/>
          </a:p>
        </p:txBody>
      </p:sp>
      <p:sp>
        <p:nvSpPr>
          <p:cNvPr id="3" name="Content Placeholder 2"/>
          <p:cNvSpPr>
            <a:spLocks noGrp="1"/>
          </p:cNvSpPr>
          <p:nvPr>
            <p:ph idx="1"/>
          </p:nvPr>
        </p:nvSpPr>
        <p:spPr/>
        <p:txBody>
          <a:bodyPr>
            <a:normAutofit fontScale="70000" lnSpcReduction="20000"/>
          </a:bodyPr>
          <a:lstStyle/>
          <a:p>
            <a:pPr algn="just" rtl="0"/>
            <a:r>
              <a:rPr lang="en-US" dirty="0" smtClean="0"/>
              <a:t>One important theme in William Golding’s novel Lord of the Flies is power (</a:t>
            </a:r>
            <a:r>
              <a:rPr lang="en-US" dirty="0" err="1" smtClean="0"/>
              <a:t>Poppe</a:t>
            </a:r>
            <a:r>
              <a:rPr lang="en-US" dirty="0" smtClean="0"/>
              <a:t> 6). Golding considers the desire for power and destruction as something innate and justifies this by stating that humans simply follow certain patterns in their behavior, which they have inherited from their ancestors (</a:t>
            </a:r>
            <a:r>
              <a:rPr lang="en-US" dirty="0" err="1" smtClean="0"/>
              <a:t>Niven</a:t>
            </a:r>
            <a:r>
              <a:rPr lang="en-US" dirty="0" smtClean="0"/>
              <a:t> 38). The boys in Lord of the Flies illustrate this very clearly, copying the behavior of their parents: competing, fighting and even killing each other for power. They form two groups, each following a different power system. Golding’s description of the boys’ power systems and their situation on the island is very vivid. Firstly, Golding had been a teacher and therefore was very accustomed to the way children behave in certain situations, and his experiences during the Second World War showed him very clearly what humans are capable of doing. He had lived through the horrors of the war as a naval Commander, before he was confronted with the start of the Cold War (</a:t>
            </a:r>
            <a:r>
              <a:rPr lang="en-US" dirty="0" err="1" smtClean="0"/>
              <a:t>Poppe</a:t>
            </a:r>
            <a:r>
              <a:rPr lang="en-US" dirty="0" smtClean="0"/>
              <a:t> 20). He wrote Lord of the Flies as a response to these times, which had seen a conflict between democratic and totalitarian ideals. As Woodward argues persuasively, “The conflict which Golding so superbly articulates, is between the order of democratically rules and the expression of aggressive instincts” (93).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Religious Interpretation</a:t>
            </a:r>
            <a:endParaRPr lang="ar-IQ" dirty="0"/>
          </a:p>
        </p:txBody>
      </p:sp>
      <p:sp>
        <p:nvSpPr>
          <p:cNvPr id="3" name="Subtitle 2"/>
          <p:cNvSpPr>
            <a:spLocks noGrp="1"/>
          </p:cNvSpPr>
          <p:nvPr>
            <p:ph type="subTitle" idx="1"/>
          </p:nvPr>
        </p:nvSpPr>
        <p:spPr>
          <a:xfrm>
            <a:off x="533400" y="1000108"/>
            <a:ext cx="7854696" cy="4714908"/>
          </a:xfrm>
        </p:spPr>
        <p:txBody>
          <a:bodyPr>
            <a:normAutofit fontScale="70000" lnSpcReduction="20000"/>
          </a:bodyPr>
          <a:lstStyle/>
          <a:p>
            <a:pPr algn="l"/>
            <a:r>
              <a:rPr lang="en-US" dirty="0" smtClean="0"/>
              <a:t>Many critics have characterized Lord of the Flies as a retelling of episodes from the Bible. While that description may be an oversimplification, the novel does echo certain Christian images and themes. The novel’s biblical parallels enhance its moral themes but are not necessarily the primary key to interpreting the story. Lord of the Flies by William Golding is rife with references to biblical themes. The major religious allegory surrounds Simon and his search for the truth. Once Simon has talked to the Lord of the Flies, he climbs the mountain in search of "the beast." What he discovers is that the beast is only a dead parachutist. When he runs down the mountain to tell the truth to the boys, they are in the middle of a ritualistic dance. They mistake Simon for the beast and kill him. This mirrors two Biblical stories. Moses went up to the mountain where God delivered the truth in the form of the 10 commandments. When Moses descended the mountain, he found his people had made an idol of gold shaped as a calf and were dancing and partying around the calf. Moses was furious and broke the stones which contained the 10 commandments. Unlike Simon, Moses was not killed. However, according to the New Testament, when Jesus came down from Heaven in order to deliver the truth to mankind, he was mistaken for a false prophet and executed. This mirrors Simon's ultimate fate. Thus, Simon is known in literature as a ‘Christ-figure’, a character who sacrifices his own life and that life generally affects the protagonist in some great way.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587</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Lord of The Flies</vt:lpstr>
      <vt:lpstr>Slide 2</vt:lpstr>
      <vt:lpstr>Lord of the Flies : Political Interpretation</vt:lpstr>
      <vt:lpstr>Religious Interpretation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taleeno</dc:creator>
  <cp:lastModifiedBy>taleeno</cp:lastModifiedBy>
  <cp:revision>5</cp:revision>
  <dcterms:created xsi:type="dcterms:W3CDTF">2018-03-13T09:43:09Z</dcterms:created>
  <dcterms:modified xsi:type="dcterms:W3CDTF">2018-03-13T09:56:05Z</dcterms:modified>
</cp:coreProperties>
</file>